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7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3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5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B2BB51-34B3-4652-B34A-BED841399D30}" type="datetimeFigureOut">
              <a:rPr lang="en-US" smtClean="0"/>
              <a:t>27/01/2019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865E1B-3019-4C54-A730-C70D74517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32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5494"/>
            <a:ext cx="10411097" cy="1866355"/>
          </a:xfrm>
        </p:spPr>
        <p:txBody>
          <a:bodyPr>
            <a:noAutofit/>
          </a:bodyPr>
          <a:lstStyle/>
          <a:p>
            <a:pPr algn="ctr"/>
            <a:r>
              <a:rPr lang="ar-SY" b="1" dirty="0" smtClean="0">
                <a:solidFill>
                  <a:schemeClr val="accent3"/>
                </a:solidFill>
              </a:rPr>
              <a:t>ألأبرشيّة البطريركيّة المارونيّة</a:t>
            </a:r>
            <a:br>
              <a:rPr lang="ar-SY" b="1" dirty="0" smtClean="0">
                <a:solidFill>
                  <a:schemeClr val="accent3"/>
                </a:solidFill>
              </a:rPr>
            </a:br>
            <a:r>
              <a:rPr lang="ar-SY" b="1" dirty="0" smtClean="0">
                <a:solidFill>
                  <a:schemeClr val="accent3"/>
                </a:solidFill>
              </a:rPr>
              <a:t>منطقة جونية 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550" y="4242707"/>
            <a:ext cx="86644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3800" b="1" dirty="0" smtClean="0">
                <a:solidFill>
                  <a:srgbClr val="C00000"/>
                </a:solidFill>
              </a:rPr>
              <a:t>لجنة العيلة 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Y" sz="6000" b="1" dirty="0" smtClean="0">
                <a:solidFill>
                  <a:schemeClr val="accent3"/>
                </a:solidFill>
              </a:rPr>
              <a:t>ألتّنشئة الدّائمة </a:t>
            </a:r>
            <a:r>
              <a:rPr lang="ar-SY" sz="6000" b="1" dirty="0">
                <a:solidFill>
                  <a:schemeClr val="accent3"/>
                </a:solidFill>
              </a:rPr>
              <a:t>لأعضاء لجنة </a:t>
            </a:r>
            <a:r>
              <a:rPr lang="ar-SY" sz="6000" b="1" dirty="0" smtClean="0">
                <a:solidFill>
                  <a:schemeClr val="accent3"/>
                </a:solidFill>
              </a:rPr>
              <a:t>العائلة</a:t>
            </a:r>
            <a:r>
              <a:rPr lang="ar-SY" dirty="0"/>
              <a:t/>
            </a:r>
            <a:br>
              <a:rPr lang="ar-SY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85" y="1846263"/>
            <a:ext cx="6036445" cy="4022725"/>
          </a:xfrm>
        </p:spPr>
      </p:pic>
      <p:sp>
        <p:nvSpPr>
          <p:cNvPr id="5" name="TextBox 4"/>
          <p:cNvSpPr txBox="1"/>
          <p:nvPr/>
        </p:nvSpPr>
        <p:spPr>
          <a:xfrm>
            <a:off x="336885" y="2767136"/>
            <a:ext cx="51251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Y" sz="4000" b="1" dirty="0" smtClean="0">
                <a:solidFill>
                  <a:schemeClr val="accent1">
                    <a:lumMod val="50000"/>
                  </a:schemeClr>
                </a:solidFill>
              </a:rPr>
              <a:t>لقاءات دوريّة حول كلّ من </a:t>
            </a:r>
          </a:p>
          <a:p>
            <a:pPr algn="ctr"/>
            <a:r>
              <a:rPr lang="ar-SY" sz="4000" b="1" dirty="0" smtClean="0">
                <a:solidFill>
                  <a:schemeClr val="accent1">
                    <a:lumMod val="50000"/>
                  </a:schemeClr>
                </a:solidFill>
              </a:rPr>
              <a:t>كلمة الرّب في الكتاب المقدّس </a:t>
            </a:r>
          </a:p>
          <a:p>
            <a:pPr algn="ctr"/>
            <a:r>
              <a:rPr lang="ar-SY" sz="4000" b="1" dirty="0" smtClean="0">
                <a:solidFill>
                  <a:schemeClr val="accent1">
                    <a:lumMod val="50000"/>
                  </a:schemeClr>
                </a:solidFill>
              </a:rPr>
              <a:t>وتعاليم الكنيسة المتعلّقة</a:t>
            </a:r>
          </a:p>
          <a:p>
            <a:pPr algn="ctr"/>
            <a:r>
              <a:rPr lang="ar-SY" sz="4000" b="1" dirty="0">
                <a:solidFill>
                  <a:schemeClr val="accent1">
                    <a:lumMod val="50000"/>
                  </a:schemeClr>
                </a:solidFill>
              </a:rPr>
              <a:t>ب</a:t>
            </a:r>
            <a:r>
              <a:rPr lang="ar-SY" sz="4000" b="1" dirty="0" smtClean="0">
                <a:solidFill>
                  <a:schemeClr val="accent1">
                    <a:lumMod val="50000"/>
                  </a:schemeClr>
                </a:solidFill>
              </a:rPr>
              <a:t>راعويّة الزّواج والعائلة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902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ar-SY" sz="6000" b="1" dirty="0" smtClean="0">
                <a:solidFill>
                  <a:schemeClr val="accent3"/>
                </a:solidFill>
              </a:rPr>
              <a:t>مركز الإصغاء والمرافقة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554" y="1929863"/>
            <a:ext cx="6831530" cy="3869357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Y" sz="3600" b="1" dirty="0">
                <a:solidFill>
                  <a:schemeClr val="accent2">
                    <a:lumMod val="75000"/>
                  </a:schemeClr>
                </a:solidFill>
              </a:rPr>
              <a:t>أ</a:t>
            </a:r>
            <a:r>
              <a:rPr lang="ar-SY" sz="3600" b="1" dirty="0" smtClean="0">
                <a:solidFill>
                  <a:schemeClr val="accent2">
                    <a:lumMod val="75000"/>
                  </a:schemeClr>
                </a:solidFill>
              </a:rPr>
              <a:t>لتّعاون مع مركز يوحنّا بولس الثّاني </a:t>
            </a:r>
          </a:p>
          <a:p>
            <a:pPr marL="0" indent="0" algn="ctr" rtl="1">
              <a:buNone/>
            </a:pPr>
            <a:endParaRPr lang="ar-SY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ar-SY" sz="4100" b="1" dirty="0" smtClean="0">
                <a:solidFill>
                  <a:schemeClr val="accent1">
                    <a:lumMod val="75000"/>
                  </a:schemeClr>
                </a:solidFill>
              </a:rPr>
              <a:t>إنشاء مركز للإصغاء والمرافقة في الأبرشية</a:t>
            </a:r>
          </a:p>
          <a:p>
            <a:pPr marL="0" indent="0" algn="ctr">
              <a:buNone/>
            </a:pPr>
            <a:r>
              <a:rPr lang="ar-SY" sz="4100" b="1" dirty="0" smtClean="0">
                <a:solidFill>
                  <a:schemeClr val="accent1">
                    <a:lumMod val="50000"/>
                  </a:schemeClr>
                </a:solidFill>
              </a:rPr>
              <a:t>(ألجديد:" </a:t>
            </a:r>
            <a:r>
              <a:rPr lang="ar-SY" sz="4000" b="1" dirty="0" smtClean="0">
                <a:solidFill>
                  <a:schemeClr val="accent1">
                    <a:lumMod val="50000"/>
                  </a:schemeClr>
                </a:solidFill>
              </a:rPr>
              <a:t>ألدّليل الموحّد لإنشاء مراكز إصغاء ومرافقة متخصّصة")</a:t>
            </a:r>
            <a:r>
              <a:rPr lang="ar-SY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08" y="1828800"/>
            <a:ext cx="3236494" cy="44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6000" b="1" dirty="0" smtClean="0">
                <a:solidFill>
                  <a:schemeClr val="accent3"/>
                </a:solidFill>
              </a:rPr>
              <a:t>لقاءات إجتماعيّة – إنسانيّة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846263"/>
            <a:ext cx="7815968" cy="4396482"/>
          </a:xfrm>
        </p:spPr>
      </p:pic>
    </p:spTree>
    <p:extLst>
      <p:ext uri="{BB962C8B-B14F-4D97-AF65-F5344CB8AC3E}">
        <p14:creationId xmlns:p14="http://schemas.microsoft.com/office/powerpoint/2010/main" val="5110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44" y="58390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ar-SY" sz="6000" b="1" dirty="0">
                <a:solidFill>
                  <a:schemeClr val="accent3"/>
                </a:solidFill>
              </a:rPr>
              <a:t>ل</a:t>
            </a:r>
            <a:r>
              <a:rPr lang="ar-SY" sz="6000" b="1" dirty="0" smtClean="0">
                <a:solidFill>
                  <a:schemeClr val="accent3"/>
                </a:solidFill>
              </a:rPr>
              <a:t>قاءات إجتماعيّة - ترفيهيّة</a:t>
            </a:r>
            <a:r>
              <a:rPr lang="ar-SY" dirty="0" smtClean="0"/>
              <a:t/>
            </a:r>
            <a:br>
              <a:rPr lang="ar-SY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3505207"/>
            <a:ext cx="4740443" cy="2757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5684" y="1778740"/>
            <a:ext cx="8046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5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وبتلْتِقي العايلة كلّا نحنا واولادنا</a:t>
            </a:r>
          </a:p>
          <a:p>
            <a:pPr algn="r"/>
            <a:r>
              <a:rPr lang="ar-SY" sz="5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Y" sz="5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ويمكن اولاد اولادنا 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35" y="3543307"/>
            <a:ext cx="5927832" cy="3332740"/>
          </a:xfrm>
        </p:spPr>
      </p:pic>
    </p:spTree>
    <p:extLst>
      <p:ext uri="{BB962C8B-B14F-4D97-AF65-F5344CB8AC3E}">
        <p14:creationId xmlns:p14="http://schemas.microsoft.com/office/powerpoint/2010/main" val="18255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1343373" cy="4023360"/>
          </a:xfrm>
        </p:spPr>
        <p:txBody>
          <a:bodyPr>
            <a:normAutofit fontScale="92500" lnSpcReduction="20000"/>
          </a:bodyPr>
          <a:lstStyle/>
          <a:p>
            <a:pPr algn="ctr" rtl="1"/>
            <a:endParaRPr lang="ar-SY" sz="5400" b="1" dirty="0" smtClean="0">
              <a:solidFill>
                <a:schemeClr val="accent3"/>
              </a:solidFill>
            </a:endParaRPr>
          </a:p>
          <a:p>
            <a:pPr algn="ctr" rtl="1"/>
            <a:r>
              <a:rPr lang="ar-SY" sz="7100" b="1" dirty="0" smtClean="0">
                <a:solidFill>
                  <a:schemeClr val="accent3"/>
                </a:solidFill>
              </a:rPr>
              <a:t>     "ألحصاد كثير والفعلة قليلون "</a:t>
            </a:r>
            <a:r>
              <a:rPr lang="ar-SY" sz="3500" b="1" dirty="0" smtClean="0">
                <a:solidFill>
                  <a:schemeClr val="accent3"/>
                </a:solidFill>
              </a:rPr>
              <a:t>لو2:10</a:t>
            </a:r>
            <a:endParaRPr lang="ar-SY" sz="3500" b="1" dirty="0">
              <a:solidFill>
                <a:schemeClr val="accent3"/>
              </a:solidFill>
            </a:endParaRPr>
          </a:p>
          <a:p>
            <a:pPr algn="r" rtl="1"/>
            <a:endParaRPr lang="ar-SY" dirty="0" smtClean="0"/>
          </a:p>
          <a:p>
            <a:pPr algn="ctr" rtl="1"/>
            <a:r>
              <a:rPr lang="ar-SY" sz="7800" b="1" dirty="0" smtClean="0">
                <a:solidFill>
                  <a:srgbClr val="C00000"/>
                </a:solidFill>
              </a:rPr>
              <a:t>الرّب ينتظرني للعمل في حقله</a:t>
            </a:r>
          </a:p>
          <a:p>
            <a:pPr algn="ctr" rtl="1"/>
            <a:r>
              <a:rPr lang="ar-SY" sz="7800" b="1" dirty="0" smtClean="0">
                <a:solidFill>
                  <a:srgbClr val="C00000"/>
                </a:solidFill>
              </a:rPr>
              <a:t>هل أنا مستعد؟  </a:t>
            </a:r>
            <a:endParaRPr lang="en-US" sz="7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-325918"/>
            <a:ext cx="10659290" cy="6590040"/>
          </a:xfrm>
        </p:spPr>
      </p:pic>
    </p:spTree>
    <p:extLst>
      <p:ext uri="{BB962C8B-B14F-4D97-AF65-F5344CB8AC3E}">
        <p14:creationId xmlns:p14="http://schemas.microsoft.com/office/powerpoint/2010/main" val="36665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400050"/>
            <a:ext cx="10096500" cy="6704597"/>
          </a:xfrm>
        </p:spPr>
      </p:pic>
    </p:spTree>
    <p:extLst>
      <p:ext uri="{BB962C8B-B14F-4D97-AF65-F5344CB8AC3E}">
        <p14:creationId xmlns:p14="http://schemas.microsoft.com/office/powerpoint/2010/main" val="39390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Y" sz="9600" b="1" dirty="0" smtClean="0">
                <a:solidFill>
                  <a:schemeClr val="accent3"/>
                </a:solidFill>
              </a:rPr>
              <a:t>من هي لجنة العيلة؟ </a:t>
            </a:r>
            <a:endParaRPr lang="en-US" sz="96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224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ar-SY" dirty="0" smtClean="0"/>
          </a:p>
          <a:p>
            <a:pPr marL="0" indent="0" algn="ctr" rtl="1">
              <a:buNone/>
            </a:pPr>
            <a:r>
              <a:rPr lang="ar-SY" sz="6000" dirty="0" smtClean="0"/>
              <a:t>لجنة تابعة للأسقف المحليّ </a:t>
            </a:r>
          </a:p>
          <a:p>
            <a:pPr marL="0" indent="0" algn="ctr" rtl="1">
              <a:buNone/>
            </a:pPr>
            <a:r>
              <a:rPr lang="ar-SY" sz="6000" dirty="0" smtClean="0"/>
              <a:t>وخاضعة لرعايته.</a:t>
            </a:r>
          </a:p>
          <a:p>
            <a:pPr marL="0" indent="0" algn="ctr" rtl="1">
              <a:buNone/>
            </a:pPr>
            <a:r>
              <a:rPr lang="ar-SY" sz="6000" dirty="0" smtClean="0"/>
              <a:t>تضمّ أزواجاً ملتزمين بجماعاتٍ عيليّة </a:t>
            </a:r>
          </a:p>
          <a:p>
            <a:pPr marL="0" indent="0" algn="ctr" rtl="1">
              <a:buNone/>
            </a:pPr>
            <a:r>
              <a:rPr lang="ar-SY" sz="6000" dirty="0" smtClean="0"/>
              <a:t>من مختلف الرّعايا.</a:t>
            </a:r>
            <a:endParaRPr lang="ar-SY" sz="4000" dirty="0" smtClean="0"/>
          </a:p>
        </p:txBody>
      </p:sp>
    </p:spTree>
    <p:extLst>
      <p:ext uri="{BB962C8B-B14F-4D97-AF65-F5344CB8AC3E}">
        <p14:creationId xmlns:p14="http://schemas.microsoft.com/office/powerpoint/2010/main" val="42077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8800" b="1" dirty="0" smtClean="0">
                <a:solidFill>
                  <a:schemeClr val="accent3"/>
                </a:solidFill>
              </a:rPr>
              <a:t>ألأهداف</a:t>
            </a:r>
            <a:endParaRPr lang="en-US" sz="88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" y="1361573"/>
            <a:ext cx="11915982" cy="503922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Y" dirty="0" smtClean="0"/>
          </a:p>
          <a:p>
            <a:pPr marL="0" indent="0" algn="r" rtl="1">
              <a:buNone/>
            </a:pPr>
            <a:r>
              <a:rPr lang="ar-SY" sz="3900" b="1" dirty="0" smtClean="0"/>
              <a:t>1- </a:t>
            </a:r>
            <a:r>
              <a:rPr lang="ar-SY" sz="4300" b="1" dirty="0" smtClean="0"/>
              <a:t>نشر تعليم الكنيسة المختصّ بالعائلة والزّواج المسيحيّ والحياة</a:t>
            </a:r>
          </a:p>
          <a:p>
            <a:pPr marL="0" indent="0" algn="r" rtl="1">
              <a:buNone/>
            </a:pPr>
            <a:r>
              <a:rPr lang="ar-SY" sz="4300" b="1" dirty="0" smtClean="0"/>
              <a:t>2- العمل على تطبيقه بالتّعاون مع : اللّجنة الأسقفيّة للعائلة والحياة</a:t>
            </a:r>
          </a:p>
          <a:p>
            <a:pPr marL="0" indent="0" algn="r" rtl="1">
              <a:buNone/>
            </a:pPr>
            <a:r>
              <a:rPr lang="ar-SY" sz="4300" b="1" dirty="0" smtClean="0"/>
              <a:t>                                          لجان العيلة في الأبرشيّات </a:t>
            </a:r>
          </a:p>
          <a:p>
            <a:pPr marL="0" indent="0" algn="r" rtl="1">
              <a:buNone/>
            </a:pPr>
            <a:r>
              <a:rPr lang="ar-SY" sz="4300" b="1" dirty="0" smtClean="0"/>
              <a:t>                                         الحركات المعنيّة بالعائلة </a:t>
            </a:r>
          </a:p>
          <a:p>
            <a:pPr marL="0" indent="0" algn="r" rtl="1">
              <a:buNone/>
            </a:pPr>
            <a:r>
              <a:rPr lang="ar-SY" sz="4300" b="1" dirty="0" smtClean="0"/>
              <a:t>                                         الجمعيّات الرّسوليّة في الأبرشيّة</a:t>
            </a:r>
            <a:endParaRPr lang="ar-SY" sz="4300" b="1" dirty="0"/>
          </a:p>
          <a:p>
            <a:pPr marL="0" indent="0" algn="r" rtl="1">
              <a:buNone/>
            </a:pPr>
            <a:r>
              <a:rPr lang="ar-SY" sz="4300" b="1" dirty="0" smtClean="0"/>
              <a:t>                                         كهنة الرّعايا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56" y="298795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ar-SY" sz="10700" b="1" dirty="0" smtClean="0">
                <a:solidFill>
                  <a:schemeClr val="accent3"/>
                </a:solidFill>
              </a:rPr>
              <a:t>ألنّشاطات</a:t>
            </a:r>
            <a:r>
              <a:rPr lang="ar-SY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922" y="1737360"/>
            <a:ext cx="10058400" cy="402336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§"/>
            </a:pPr>
            <a:r>
              <a:rPr lang="ar-SY" sz="3600" dirty="0" smtClean="0"/>
              <a:t>الإعداد </a:t>
            </a:r>
            <a:r>
              <a:rPr lang="ar-SY" sz="3600" dirty="0" smtClean="0"/>
              <a:t>للزّواج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600" dirty="0" smtClean="0"/>
              <a:t>متابعــة </a:t>
            </a:r>
            <a:r>
              <a:rPr lang="ar-SY" sz="3600" dirty="0" smtClean="0"/>
              <a:t>الأزواج والعائلات 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600" dirty="0" smtClean="0"/>
              <a:t>إنشاء </a:t>
            </a:r>
            <a:r>
              <a:rPr lang="ar-SY" sz="3600" dirty="0" smtClean="0"/>
              <a:t>جماعات عيليّة في رعايا الأبرشيّة ومتابعتها.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600" dirty="0" smtClean="0"/>
              <a:t>التّنشئة </a:t>
            </a:r>
            <a:r>
              <a:rPr lang="ar-SY" sz="3600" dirty="0" smtClean="0"/>
              <a:t>الدّائمة لأعضاء لجنة العائلة.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600" dirty="0" smtClean="0"/>
              <a:t>ألتّعاون </a:t>
            </a:r>
            <a:r>
              <a:rPr lang="ar-SY" sz="3600" dirty="0" smtClean="0"/>
              <a:t>مع مركز يوحنّا بولس الثّاني 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600" dirty="0" smtClean="0"/>
              <a:t>ألعمل </a:t>
            </a:r>
            <a:r>
              <a:rPr lang="ar-SY" sz="3600" dirty="0" smtClean="0"/>
              <a:t>على إنشاء مركز للإصغاء والمرافقة في الأبرشيّة.</a:t>
            </a:r>
          </a:p>
          <a:p>
            <a:pPr algn="r" rtl="1">
              <a:buFont typeface="Wingdings" panose="05000000000000000000" pitchFamily="2" charset="2"/>
              <a:buChar char="§"/>
            </a:pPr>
            <a:r>
              <a:rPr lang="ar-SY" sz="3600" dirty="0" smtClean="0"/>
              <a:t>نشاطات </a:t>
            </a:r>
            <a:r>
              <a:rPr lang="ar-SY" sz="3600" dirty="0" smtClean="0"/>
              <a:t>إجتماعيّة وترفيهيّة </a:t>
            </a:r>
          </a:p>
        </p:txBody>
      </p:sp>
    </p:spTree>
    <p:extLst>
      <p:ext uri="{BB962C8B-B14F-4D97-AF65-F5344CB8AC3E}">
        <p14:creationId xmlns:p14="http://schemas.microsoft.com/office/powerpoint/2010/main" val="14596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3800"/>
          </a:xfrm>
        </p:spPr>
        <p:txBody>
          <a:bodyPr>
            <a:normAutofit/>
          </a:bodyPr>
          <a:lstStyle/>
          <a:p>
            <a:pPr algn="ctr"/>
            <a:r>
              <a:rPr lang="ar-SY" sz="7200" b="1" dirty="0" smtClean="0">
                <a:solidFill>
                  <a:schemeClr val="accent3"/>
                </a:solidFill>
              </a:rPr>
              <a:t>ألإعداد للزّواج </a:t>
            </a:r>
            <a:endParaRPr lang="en-US" sz="7200" b="1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5150" y="1010653"/>
            <a:ext cx="5276850" cy="3256547"/>
          </a:xfrm>
        </p:spPr>
        <p:txBody>
          <a:bodyPr>
            <a:normAutofit fontScale="92500"/>
          </a:bodyPr>
          <a:lstStyle/>
          <a:p>
            <a:pPr algn="ctr"/>
            <a:r>
              <a:rPr lang="ar-SY" sz="5400" b="1" dirty="0" smtClean="0">
                <a:solidFill>
                  <a:schemeClr val="accent2">
                    <a:lumMod val="50000"/>
                  </a:schemeClr>
                </a:solidFill>
              </a:rPr>
              <a:t>توعيّة الخطّاب </a:t>
            </a:r>
          </a:p>
          <a:p>
            <a:pPr algn="ctr"/>
            <a:r>
              <a:rPr lang="ar-SY" sz="5400" b="1" dirty="0" smtClean="0">
                <a:solidFill>
                  <a:schemeClr val="accent2">
                    <a:lumMod val="50000"/>
                  </a:schemeClr>
                </a:solidFill>
              </a:rPr>
              <a:t>على أهميّة </a:t>
            </a:r>
          </a:p>
          <a:p>
            <a:pPr algn="ctr"/>
            <a:r>
              <a:rPr lang="ar-SY" sz="5400" b="1" dirty="0" smtClean="0">
                <a:solidFill>
                  <a:schemeClr val="accent2">
                    <a:lumMod val="50000"/>
                  </a:schemeClr>
                </a:solidFill>
              </a:rPr>
              <a:t>مشروع الحياة العائليّة</a:t>
            </a:r>
          </a:p>
          <a:p>
            <a:r>
              <a:rPr lang="ar-SY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193800"/>
            <a:ext cx="6478876" cy="304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3553122"/>
            <a:ext cx="4248150" cy="2391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488" y="447093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Y" sz="3600" b="1" dirty="0" smtClean="0">
                <a:solidFill>
                  <a:schemeClr val="accent2">
                    <a:lumMod val="50000"/>
                  </a:schemeClr>
                </a:solidFill>
              </a:rPr>
              <a:t>من خلال لقاءات دوريّة </a:t>
            </a:r>
          </a:p>
          <a:p>
            <a:pPr algn="ctr"/>
            <a:r>
              <a:rPr lang="ar-SY" sz="3600" b="1" dirty="0" smtClean="0">
                <a:solidFill>
                  <a:schemeClr val="accent2">
                    <a:lumMod val="50000"/>
                  </a:schemeClr>
                </a:solidFill>
              </a:rPr>
              <a:t>مع متخصّصين وأزواج </a:t>
            </a:r>
          </a:p>
          <a:p>
            <a:pPr algn="ctr"/>
            <a:r>
              <a:rPr lang="ar-SY" sz="3600" b="1" dirty="0" smtClean="0">
                <a:solidFill>
                  <a:schemeClr val="accent2">
                    <a:lumMod val="50000"/>
                  </a:schemeClr>
                </a:solidFill>
              </a:rPr>
              <a:t>بهدف التّحضير الجدّي لسرّ الزّواج</a:t>
            </a:r>
            <a:r>
              <a:rPr lang="ar-SY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ar-SY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2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ar-SY" sz="6000" b="1" dirty="0" smtClean="0">
                <a:solidFill>
                  <a:schemeClr val="accent3"/>
                </a:solidFill>
              </a:rPr>
              <a:t>متابعة الأزواج والعائلات 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63930" y="1867989"/>
            <a:ext cx="9289869" cy="43089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93" y="1836030"/>
            <a:ext cx="6472990" cy="43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ar-SY" sz="6000" b="1" dirty="0" smtClean="0">
                <a:solidFill>
                  <a:schemeClr val="accent3"/>
                </a:solidFill>
              </a:rPr>
              <a:t>متابعة الأزواج والعائلات 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6319"/>
            <a:ext cx="10515600" cy="4351338"/>
          </a:xfrm>
        </p:spPr>
        <p:txBody>
          <a:bodyPr>
            <a:normAutofit/>
          </a:bodyPr>
          <a:lstStyle/>
          <a:p>
            <a:pPr algn="ctr" rtl="1"/>
            <a:r>
              <a:rPr lang="ar-SY" sz="4400" dirty="0" smtClean="0"/>
              <a:t>ألإحتفال </a:t>
            </a:r>
            <a:r>
              <a:rPr lang="ar-SY" sz="4400" b="1" dirty="0" smtClean="0"/>
              <a:t>بعيد العائلة </a:t>
            </a:r>
            <a:r>
              <a:rPr lang="ar-SY" sz="4400" dirty="0" smtClean="0"/>
              <a:t>– 15 أيّار </a:t>
            </a:r>
          </a:p>
          <a:p>
            <a:pPr algn="ctr" rtl="1"/>
            <a:endParaRPr lang="ar-SY" sz="4400" dirty="0" smtClean="0"/>
          </a:p>
          <a:p>
            <a:pPr algn="ctr" rtl="1"/>
            <a:r>
              <a:rPr lang="ar-SY" sz="4400" dirty="0" smtClean="0"/>
              <a:t>لقاءات دوريّة </a:t>
            </a:r>
            <a:r>
              <a:rPr lang="ar-SY" sz="4400" b="1" dirty="0" smtClean="0"/>
              <a:t>للجماعات العيليّة </a:t>
            </a:r>
            <a:r>
              <a:rPr lang="ar-SY" sz="4400" dirty="0" smtClean="0"/>
              <a:t>في الرّعايا والأبرشيّة</a:t>
            </a:r>
          </a:p>
          <a:p>
            <a:pPr marL="0" indent="0" algn="ctr" rtl="1">
              <a:buNone/>
            </a:pPr>
            <a:endParaRPr lang="ar-SY" sz="4400" dirty="0" smtClean="0"/>
          </a:p>
          <a:p>
            <a:pPr algn="ctr" rtl="1"/>
            <a:r>
              <a:rPr lang="ar-SY" sz="4400" dirty="0" smtClean="0"/>
              <a:t>إحياء </a:t>
            </a:r>
            <a:r>
              <a:rPr lang="ar-SY" sz="4400" b="1" dirty="0" smtClean="0"/>
              <a:t>"أليوم الأبرشيّ للعائلات"</a:t>
            </a:r>
          </a:p>
          <a:p>
            <a:pPr algn="ctr" rtl="1"/>
            <a:endParaRPr lang="ar-SY" sz="4400" b="1" dirty="0" smtClean="0"/>
          </a:p>
          <a:p>
            <a:pPr algn="r" rtl="1"/>
            <a:endParaRPr lang="ar-SY" b="1" dirty="0" smtClean="0"/>
          </a:p>
          <a:p>
            <a:pPr algn="r" rtl="1"/>
            <a:endParaRPr lang="ar-SY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Y" sz="6000" b="1" dirty="0" smtClean="0">
                <a:solidFill>
                  <a:schemeClr val="accent3"/>
                </a:solidFill>
              </a:rPr>
              <a:t>ألجماعات العيليّة 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1094720" cy="4131734"/>
          </a:xfrm>
        </p:spPr>
        <p:txBody>
          <a:bodyPr/>
          <a:lstStyle/>
          <a:p>
            <a:endParaRPr lang="ar-SY" dirty="0" smtClean="0"/>
          </a:p>
          <a:p>
            <a:pPr algn="r" rtl="1"/>
            <a:r>
              <a:rPr lang="ar-SY" sz="4000" b="1" dirty="0" smtClean="0">
                <a:solidFill>
                  <a:schemeClr val="accent1"/>
                </a:solidFill>
              </a:rPr>
              <a:t>"إتّحاد عائلات في خدمة العائلات" </a:t>
            </a:r>
          </a:p>
          <a:p>
            <a:pPr marL="0" indent="0" algn="r" rtl="1">
              <a:buNone/>
            </a:pPr>
            <a:r>
              <a:rPr lang="ar-SY" sz="3200" dirty="0" smtClean="0"/>
              <a:t>        </a:t>
            </a:r>
          </a:p>
          <a:p>
            <a:pPr marL="0" indent="0" algn="r" rtl="1">
              <a:buNone/>
            </a:pPr>
            <a:r>
              <a:rPr lang="ar-SY" sz="3600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ar-SY" sz="4400" b="1" dirty="0" smtClean="0">
                <a:solidFill>
                  <a:schemeClr val="accent2">
                    <a:lumMod val="50000"/>
                  </a:schemeClr>
                </a:solidFill>
              </a:rPr>
              <a:t>إنشاء جماعات عيليّة</a:t>
            </a:r>
          </a:p>
          <a:p>
            <a:pPr marL="0" indent="0" algn="r" rtl="1">
              <a:buNone/>
            </a:pPr>
            <a:r>
              <a:rPr lang="ar-SY" sz="4400" b="1" dirty="0" smtClean="0">
                <a:solidFill>
                  <a:schemeClr val="accent2">
                    <a:lumMod val="50000"/>
                  </a:schemeClr>
                </a:solidFill>
              </a:rPr>
              <a:t>     في مختلف رعايا الأبرشيّة</a:t>
            </a:r>
            <a:r>
              <a:rPr lang="ar-SY" sz="44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3" y="2608739"/>
            <a:ext cx="6349738" cy="35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251</Words>
  <Application>Microsoft Office PowerPoint</Application>
  <PresentationFormat>Custom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ألأبرشيّة البطريركيّة المارونيّة منطقة جونية </vt:lpstr>
      <vt:lpstr>PowerPoint Presentation</vt:lpstr>
      <vt:lpstr>من هي لجنة العيلة؟ </vt:lpstr>
      <vt:lpstr>ألأهداف</vt:lpstr>
      <vt:lpstr>ألنّشاطات </vt:lpstr>
      <vt:lpstr>ألإعداد للزّواج </vt:lpstr>
      <vt:lpstr>متابعة الأزواج والعائلات </vt:lpstr>
      <vt:lpstr>متابعة الأزواج والعائلات </vt:lpstr>
      <vt:lpstr>ألجماعات العيليّة </vt:lpstr>
      <vt:lpstr>ألتّنشئة الدّائمة لأعضاء لجنة العائلة </vt:lpstr>
      <vt:lpstr>مركز الإصغاء والمرافقة</vt:lpstr>
      <vt:lpstr>لقاءات إجتماعيّة – إنسانيّة</vt:lpstr>
      <vt:lpstr>لقاءات إجتماعيّة - ترفيهيّة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ألأبرشيّة البطريركيّة المارونيّة منطقة جونية</dc:title>
  <dc:creator>Leina Azar</dc:creator>
  <cp:lastModifiedBy>ISSAM</cp:lastModifiedBy>
  <cp:revision>43</cp:revision>
  <dcterms:created xsi:type="dcterms:W3CDTF">2018-05-23T08:57:28Z</dcterms:created>
  <dcterms:modified xsi:type="dcterms:W3CDTF">2019-01-27T07:04:59Z</dcterms:modified>
</cp:coreProperties>
</file>